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CEDE-1413-D5CE-951B-104D2D55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73A9E-9396-F894-9BA6-B83ABBA6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E88-D5FC-4B1D-92EA-C8DBF2CE8CC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8561C-2A4D-1CF3-210A-F7B8A2E1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9AB04-BB80-8638-246E-A71AD20A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4804-3446-4D39-B03E-E11DCDF3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6576B9-7536-DEB5-7D25-8EAC0B54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EC8E8-0A11-7AE3-A7AA-8CF2D0000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D13BE-54AB-D2AD-2F2A-01B18279A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76E88-D5FC-4B1D-92EA-C8DBF2CE8CC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33384-E96D-7D31-DB10-D90B113B8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C8D27-E197-17B3-A80C-28B1A99EF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4804-3446-4D39-B03E-E11DCDF3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8AC40C-C900-A5FC-7FC5-0EB229C6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6600">
                <a:latin typeface="Calibri"/>
                <a:cs typeface="Calibri"/>
              </a:rPr>
              <a:t>Chapter 3</a:t>
            </a:r>
            <a:endParaRPr lang="en-US" sz="6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D8E10-9B62-2FD6-50CD-CD5976DE5B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5152BE-BE08-3706-8C67-B5268560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Searching Subsystem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247D4-4EE0-FCE1-EF4D-ADF56DE58B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7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F9DE08-7B56-9F84-A31B-03395C86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>
                <a:cs typeface="Calibri Light"/>
              </a:rPr>
              <a:t>Indexing:</a:t>
            </a:r>
            <a:br>
              <a:rPr lang="en-US" sz="5400">
                <a:cs typeface="Calibri Light"/>
              </a:rPr>
            </a:br>
            <a:r>
              <a:rPr lang="en-US" sz="5400">
                <a:cs typeface="Calibri Light"/>
              </a:rPr>
              <a:t> </a:t>
            </a:r>
            <a:r>
              <a:rPr lang="en-US" sz="4800">
                <a:cs typeface="Calibri Light"/>
              </a:rPr>
              <a:t>Basic Concepts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1D49C-B8E5-8E03-C220-13E1B3426D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A0FF1F-2028-BC98-80A2-353A1A1B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0289C-E316-0EDD-65FA-5DDD2DC3F7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7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D1605A-4D6A-7604-070C-C7FD322D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>
                <a:latin typeface="Times New Roman"/>
                <a:cs typeface="Times New Roman"/>
              </a:rPr>
              <a:t>Major Steps in Index Construction</a:t>
            </a:r>
            <a:endParaRPr lang="en-US" sz="5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41E0F-637A-6013-FA18-015C5ED8F9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14CDA5-6FEC-0E98-8F9D-8EA619A2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9A55-FAD7-1549-91FD-0452C05C61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8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5B7236-A343-11B6-D789-EB2C7BD0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Indexing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46FE7-8EA8-DB79-D979-CB39DADD7F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63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81F589-6BE9-ACA2-9B97-4034D345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Building Index file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AD3B3-BDD9-C17B-7F49-E464C2A918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17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6F4EBE-1A17-AB0F-EB8B-FC90D71D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2D29D-28DA-1152-CFD7-866C301BD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5157A1-E51F-99FE-AE6C-59BE189A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Index file Evaluation Metrics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154FD-4C67-84A8-F7A2-14F97C1281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01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893F40-87F9-B9BB-9F6B-A7F08EC7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Sequential File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EF7B8-0BCE-426A-FEC0-46805DE4EE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FD438C-5CF5-D677-9F31-8FB11F46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Document corpus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B2FA4-B785-9DDF-FE07-EDEA4282CC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45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E2E4F9-10F4-FC42-71F9-4FDA1B72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>
                <a:latin typeface="Times New Roman"/>
                <a:cs typeface="Times New Roman"/>
              </a:rPr>
              <a:t>Example</a:t>
            </a:r>
            <a:r>
              <a:rPr lang="en-US" sz="2800">
                <a:latin typeface="Times New Roman"/>
                <a:cs typeface="Times New Roman"/>
              </a:rPr>
              <a:t>:- Given a collection of documents, they are parsed to extract words, and these are saved with the Document ID.</a:t>
            </a:r>
            <a:endParaRPr lang="en-US" sz="2800">
              <a:latin typeface="Times New Roman"/>
              <a:cs typeface="Calibri Light" panose="020F0302020204030204"/>
            </a:endParaRPr>
          </a:p>
          <a:p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E9E75-590B-0EBC-9F3B-9B513939A1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B3B3E5-A4A0-FC4D-7A8B-6E9697BE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19EA5-04C3-267E-DA05-C78E2972B9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5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5963B8-76C2-B4A2-097B-1454443D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BFA07-89C3-DC79-C615-E37A963392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95B428-4C41-1FA3-9008-45EA1A1A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200">
                <a:latin typeface="Times New Roman"/>
                <a:cs typeface="Times New Roman"/>
              </a:rPr>
              <a:t>Inverted Index (Inverted file)</a:t>
            </a:r>
            <a:endParaRPr lang="en-US" sz="5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12F85-48A2-DBD4-A04B-D27E47174E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10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414BA2-1ED0-F984-5FCD-1857EB5B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C5201-AEC9-8035-DFDD-4C3ABA86C1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3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880D0D-A6AC-35A4-4FEE-5093BFAD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7FD6B-D0C1-4F55-6B49-B9A6C034F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31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3BB2FA-738D-9CD0-08CE-D2FB10EC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i="1">
                <a:latin typeface="Times New Roman"/>
                <a:ea typeface="+mj-lt"/>
                <a:cs typeface="+mj-lt"/>
              </a:rPr>
              <a:t>Term Weighting: Term Frequency (TF) </a:t>
            </a:r>
            <a:endParaRPr lang="en-US" b="1" i="1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4AE10-E74B-E2B2-D00D-E59FEB722E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51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0939E7-0652-FF73-EF88-30A9DADF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Times New Roman"/>
                <a:ea typeface="+mj-lt"/>
                <a:cs typeface="+mj-lt"/>
              </a:rPr>
              <a:t>Document Frequency</a:t>
            </a:r>
            <a:endParaRPr lang="en-US" sz="2800" b="1" i="1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5753E-39A4-B366-FFD7-6C89FEF2BD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28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45EEC8-3102-FA66-4B92-96E622CC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BB9AA-563D-1B63-3DCB-663209BA45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1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4D0BDB-13F1-7864-CCE5-AB1F86AF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034B1-36B5-B059-77B8-0B94BCBE7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ABDB90-442A-BCE5-9AF7-DC22EF97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Times New Roman"/>
                <a:cs typeface="Times New Roman"/>
              </a:rPr>
              <a:t>The storage of the documents may be:</a:t>
            </a:r>
            <a:endParaRPr lang="en-US" sz="4000"/>
          </a:p>
          <a:p>
            <a:endParaRPr lang="en-US" sz="4000" dirty="0"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C83B2-A9EF-3A4B-44A5-F694D14AB7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28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E912BB-F0A9-A487-6BEB-5F75B6D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F6D91-24B0-B6C2-A037-184317C589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8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47B8EA-A965-814D-889A-81488836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latin typeface="Times New Roman"/>
                <a:cs typeface="Arial"/>
              </a:rPr>
              <a:t>Construction of Inverted file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6958F-1FCF-578D-48D6-FBF52D3BA8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80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C542F-8DBB-2E1F-9BD5-35411E32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9AC76-67F2-7DD9-C245-243D94B054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6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E2E30E-A068-BED9-C6E3-781B142E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7079E-5F13-D73B-9D6E-ECDB633ED5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30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D0A790-2397-26C8-C066-7FB76371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Times New Roman"/>
                <a:cs typeface="Arial"/>
              </a:rPr>
              <a:t>Postings File (Inverted List)</a:t>
            </a:r>
            <a:endParaRPr lang="en-US" sz="3200" b="1" dirty="0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40518-6FA6-9792-2549-046CCE4CC1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54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DF57BB-108D-1FE4-E2A3-5AE6A767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Organization of Index File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C0499-8B06-5FEA-251F-4BF9A559D9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67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5AEB99-EBFA-E6A5-373E-40E3A86B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29E3B-4436-EEE8-97FE-BFC15F699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91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4CF1ED-F8D2-0990-0975-5EDDD34B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Times New Roman"/>
                <a:cs typeface="Arial"/>
              </a:rPr>
              <a:t>Sorting the Vocabulary</a:t>
            </a:r>
            <a:endParaRPr lang="en-US" sz="2800" b="1" i="1">
              <a:latin typeface="Times New Roman"/>
              <a:cs typeface="Calibri Light" panose="020F0302020204030204"/>
            </a:endParaRPr>
          </a:p>
          <a:p>
            <a:endParaRPr lang="en-US" dirty="0"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DDC1A-D38C-A108-B1DA-8930ED884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8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CF4A6E-8779-53A5-4605-5616E78C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i="1" kern="1200">
                <a:latin typeface="Times New Roman"/>
                <a:cs typeface="Times New Roman"/>
              </a:rPr>
              <a:t>Remove stop words, apply stemming &amp; compute term frequency</a:t>
            </a:r>
            <a:endParaRPr lang="en-US" sz="2800" i="1" kern="1200">
              <a:latin typeface="Times New Roman"/>
              <a:cs typeface="Calibri Light"/>
            </a:endParaRPr>
          </a:p>
          <a:p>
            <a:pPr algn="ctr"/>
            <a:endParaRPr lang="en-US" sz="2800" i="1" kern="1200" dirty="0">
              <a:latin typeface="Times New Roman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510A3-DBBE-E62F-A3F9-54C82BEDE6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84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8653C1-EA15-69BE-5B47-A8CF793E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Arial"/>
                <a:cs typeface="Arial"/>
              </a:rPr>
              <a:t>Vocabulary and postings file</a:t>
            </a:r>
            <a:endParaRPr lang="en-US"/>
          </a:p>
          <a:p>
            <a:endParaRPr lang="en-US" dirty="0"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F5BC7-ABA2-5304-57BF-EE5568D43F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5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723B96-D823-7A95-129B-5CD79047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Times New Roman"/>
                <a:cs typeface="Times New Roman"/>
              </a:rPr>
              <a:t>Storage of text: Image vs. ASCII</a:t>
            </a:r>
            <a:endParaRPr lang="en-US" sz="4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9BD56-B93C-DF9D-4F4D-95388107FD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4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DAD20E-1E7D-EE8E-3961-16850EE1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Arial"/>
                <a:cs typeface="Arial"/>
              </a:rPr>
              <a:t>Exercises</a:t>
            </a:r>
            <a:endParaRPr lang="en-US" sz="4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6F2E3-6A67-965E-E6B4-FE0D6F6F49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90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8B991E-9614-65D6-5C9D-BC23DC88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>
                <a:latin typeface="Times New Roman"/>
                <a:cs typeface="Calibri Light"/>
              </a:rPr>
              <a:t>Reading Assignment.</a:t>
            </a:r>
            <a:endParaRPr lang="en-US" sz="4000" b="1" i="1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A74EE-0A67-7C55-2041-0122A6F639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32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1EE0F0-D128-11DD-A780-0509A30C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BD690-0978-D77A-4501-FA2CF11C57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5FA88E-E959-0472-6E5F-39C85056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Text REtrieval Conf. (TREC)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8536C-3CA9-C345-CBF4-8C6D126504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6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428AD2-7382-80A2-CA33-323B6913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5F828-B2AD-0E36-C4F0-DB8CF0A1D1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8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DD5AAA-EF26-7901-9F98-F02BB1DF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>
                <a:latin typeface="Times New Roman"/>
                <a:cs typeface="Times New Roman"/>
              </a:rPr>
              <a:t>Designing an IR System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827E3-E471-6A2C-7076-FB972FDA90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9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AA9E27-BE16-913B-0331-2D2478C9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>
                <a:latin typeface="Times New Roman"/>
                <a:cs typeface="Times New Roman"/>
              </a:rPr>
              <a:t>Subsystems of IR system</a:t>
            </a:r>
            <a:endParaRPr lang="en-US" sz="5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5886A-C7FE-A4FA-A141-FB83A00551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31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13AFDA-15D6-8C5E-D128-2619B5CA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Indexing Subsystem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FBC24-99FC-BCC0-A682-3AF794BC3D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03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Widescreen</PresentationFormat>
  <Paragraphs>31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Chapter 3</vt:lpstr>
      <vt:lpstr>Document corpus</vt:lpstr>
      <vt:lpstr>The storage of the documents may be: </vt:lpstr>
      <vt:lpstr>Storage of text: Image vs. ASCII</vt:lpstr>
      <vt:lpstr>The Text REtrieval Conf. (TREC) </vt:lpstr>
      <vt:lpstr>PowerPoint Presentation</vt:lpstr>
      <vt:lpstr>Designing an IR System</vt:lpstr>
      <vt:lpstr>Subsystems of IR system</vt:lpstr>
      <vt:lpstr>Indexing Subsystem</vt:lpstr>
      <vt:lpstr>Searching Subsystem</vt:lpstr>
      <vt:lpstr>Indexing:  Basic Concepts</vt:lpstr>
      <vt:lpstr>PowerPoint Presentation</vt:lpstr>
      <vt:lpstr>Major Steps in Index Construction</vt:lpstr>
      <vt:lpstr>PowerPoint Presentation</vt:lpstr>
      <vt:lpstr>Basic Indexing Process</vt:lpstr>
      <vt:lpstr>Building Index file</vt:lpstr>
      <vt:lpstr>PowerPoint Presentation</vt:lpstr>
      <vt:lpstr>Index file Evaluation Metrics</vt:lpstr>
      <vt:lpstr>Sequential File</vt:lpstr>
      <vt:lpstr>Example:- Given a collection of documents, they are parsed to extract words, and these are saved with the Document ID. </vt:lpstr>
      <vt:lpstr> </vt:lpstr>
      <vt:lpstr>Sequential File</vt:lpstr>
      <vt:lpstr>Inverted Index (Inverted file)</vt:lpstr>
      <vt:lpstr>PowerPoint Presentation</vt:lpstr>
      <vt:lpstr>PowerPoint Presentation</vt:lpstr>
      <vt:lpstr>Term Weighting: Term Frequency (TF) </vt:lpstr>
      <vt:lpstr>Document Frequency</vt:lpstr>
      <vt:lpstr>PowerPoint Presentation</vt:lpstr>
      <vt:lpstr>PowerPoint Presentation</vt:lpstr>
      <vt:lpstr>PowerPoint Presentation</vt:lpstr>
      <vt:lpstr>Construction of Inverted file</vt:lpstr>
      <vt:lpstr>PowerPoint Presentation</vt:lpstr>
      <vt:lpstr>PowerPoint Presentation</vt:lpstr>
      <vt:lpstr>Postings File (Inverted List)</vt:lpstr>
      <vt:lpstr>Organization of Index File</vt:lpstr>
      <vt:lpstr>Example:</vt:lpstr>
      <vt:lpstr>Sorting the Vocabulary </vt:lpstr>
      <vt:lpstr>Remove stop words, apply stemming &amp; compute term frequency </vt:lpstr>
      <vt:lpstr>Vocabulary and postings file </vt:lpstr>
      <vt:lpstr>Exercises</vt:lpstr>
      <vt:lpstr>Reading Assignment.</vt:lpstr>
      <vt:lpstr>The End!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Abebe Waldesanbet</dc:creator>
  <cp:lastModifiedBy>Abebe Waldesanbet</cp:lastModifiedBy>
  <cp:revision>1</cp:revision>
  <dcterms:created xsi:type="dcterms:W3CDTF">2023-09-22T19:08:47Z</dcterms:created>
  <dcterms:modified xsi:type="dcterms:W3CDTF">2023-09-22T19:08:47Z</dcterms:modified>
</cp:coreProperties>
</file>